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9" r:id="rId6"/>
    <p:sldId id="259" r:id="rId7"/>
    <p:sldId id="264" r:id="rId8"/>
    <p:sldId id="265" r:id="rId9"/>
    <p:sldId id="266" r:id="rId10"/>
    <p:sldId id="262" r:id="rId11"/>
    <p:sldId id="267" r:id="rId12"/>
    <p:sldId id="268" r:id="rId13"/>
    <p:sldId id="261" r:id="rId14"/>
  </p:sldIdLst>
  <p:sldSz cx="6858000" cy="9144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40" y="3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1EEE-472D-45FB-AA2D-2438EC197716}" type="datetimeFigureOut">
              <a:rPr kumimoji="1" lang="ja-JP" altLang="en-US" smtClean="0"/>
              <a:t>2016/10/17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880F-FD9D-4501-AE9A-281AA799A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Picture 2" descr="S:\sun-way\HP\全国ＧＨ連合\防災ガイドブック\disaster-prevention-guide20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008" y="-612576"/>
            <a:ext cx="6957392" cy="9841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6879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1EEE-472D-45FB-AA2D-2438EC197716}" type="datetimeFigureOut">
              <a:rPr kumimoji="1" lang="ja-JP" altLang="en-US" smtClean="0"/>
              <a:t>2016/10/17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880F-FD9D-4501-AE9A-281AA799A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607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1EEE-472D-45FB-AA2D-2438EC197716}" type="datetimeFigureOut">
              <a:rPr kumimoji="1" lang="ja-JP" altLang="en-US" smtClean="0"/>
              <a:t>2016/10/17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880F-FD9D-4501-AE9A-281AA799A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4059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1EEE-472D-45FB-AA2D-2438EC197716}" type="datetimeFigureOut">
              <a:rPr kumimoji="1" lang="ja-JP" altLang="en-US" smtClean="0"/>
              <a:t>2016/10/17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880F-FD9D-4501-AE9A-281AA799A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3912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1EEE-472D-45FB-AA2D-2438EC197716}" type="datetimeFigureOut">
              <a:rPr kumimoji="1" lang="ja-JP" altLang="en-US" smtClean="0"/>
              <a:t>2016/10/17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880F-FD9D-4501-AE9A-281AA799A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0747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1EEE-472D-45FB-AA2D-2438EC197716}" type="datetimeFigureOut">
              <a:rPr kumimoji="1" lang="ja-JP" altLang="en-US" smtClean="0"/>
              <a:t>2016/10/17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880F-FD9D-4501-AE9A-281AA799A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881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1EEE-472D-45FB-AA2D-2438EC197716}" type="datetimeFigureOut">
              <a:rPr kumimoji="1" lang="ja-JP" altLang="en-US" smtClean="0"/>
              <a:t>2016/10/17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880F-FD9D-4501-AE9A-281AA799A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249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1EEE-472D-45FB-AA2D-2438EC197716}" type="datetimeFigureOut">
              <a:rPr kumimoji="1" lang="ja-JP" altLang="en-US" smtClean="0"/>
              <a:t>2016/10/17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880F-FD9D-4501-AE9A-281AA799A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453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1EEE-472D-45FB-AA2D-2438EC197716}" type="datetimeFigureOut">
              <a:rPr kumimoji="1" lang="ja-JP" altLang="en-US" smtClean="0"/>
              <a:t>2016/10/17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880F-FD9D-4501-AE9A-281AA799A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611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1EEE-472D-45FB-AA2D-2438EC197716}" type="datetimeFigureOut">
              <a:rPr kumimoji="1" lang="ja-JP" altLang="en-US" smtClean="0"/>
              <a:t>2016/10/17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880F-FD9D-4501-AE9A-281AA799A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650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1EEE-472D-45FB-AA2D-2438EC197716}" type="datetimeFigureOut">
              <a:rPr kumimoji="1" lang="ja-JP" altLang="en-US" smtClean="0"/>
              <a:t>2016/10/17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880F-FD9D-4501-AE9A-281AA799A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921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91EEE-472D-45FB-AA2D-2438EC197716}" type="datetimeFigureOut">
              <a:rPr kumimoji="1" lang="ja-JP" altLang="en-US" smtClean="0"/>
              <a:t>2016/10/17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C880F-FD9D-4501-AE9A-281AA799A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6225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028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322462" y="143508"/>
            <a:ext cx="1224136" cy="360040"/>
          </a:xfrm>
          <a:prstGeom prst="roundRect">
            <a:avLst>
              <a:gd name="adj" fmla="val 41794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ea typeface="ＨＧゴシックE" panose="020B0909090205080203" pitchFamily="49" charset="-128"/>
              </a:rPr>
              <a:t>WORK</a:t>
            </a:r>
            <a:r>
              <a:rPr kumimoji="1" lang="ja-JP" altLang="en-US" sz="2000" b="1" dirty="0" smtClean="0">
                <a:ea typeface="ＨＧゴシックE" panose="020B0909090205080203" pitchFamily="49" charset="-128"/>
              </a:rPr>
              <a:t> </a:t>
            </a:r>
            <a:r>
              <a:rPr kumimoji="1" lang="en-US" altLang="ja-JP" sz="2000" b="1" dirty="0" smtClean="0">
                <a:ea typeface="ＨＧゴシックE" panose="020B0909090205080203" pitchFamily="49" charset="-128"/>
              </a:rPr>
              <a:t>5</a:t>
            </a:r>
            <a:endParaRPr kumimoji="1" lang="ja-JP" altLang="en-US" sz="2000" b="1" dirty="0">
              <a:ea typeface="ＨＧゴシックE" panose="020B0909090205080203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46598" y="143508"/>
            <a:ext cx="5517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関係者の状況を把握方法を考えましょう。</a:t>
            </a:r>
            <a:endParaRPr kumimoji="1" lang="ja-JP" altLang="en-US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90364" y="4442450"/>
            <a:ext cx="6883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≪発生直後≫</a:t>
            </a:r>
            <a:endParaRPr kumimoji="1" lang="ja-JP" altLang="en-US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49506"/>
              </p:ext>
            </p:extLst>
          </p:nvPr>
        </p:nvGraphicFramePr>
        <p:xfrm>
          <a:off x="396208" y="4822235"/>
          <a:ext cx="6201144" cy="335383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04600"/>
                <a:gridCol w="1368152"/>
                <a:gridCol w="3528392"/>
              </a:tblGrid>
              <a:tr h="351039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誰が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どのよう</a:t>
                      </a:r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に把握するのか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安全確保　　　　火災の予防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安全な場所への　　　　　　避難誘導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利用者・現場職員の安全確認、報告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応急救護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通信手段の確保、情報収集、提供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医療機関連絡　　　搬送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事業所被害状況　　　　確認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559548"/>
              </p:ext>
            </p:extLst>
          </p:nvPr>
        </p:nvGraphicFramePr>
        <p:xfrm>
          <a:off x="396208" y="611560"/>
          <a:ext cx="6201144" cy="295967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04600"/>
                <a:gridCol w="1368152"/>
                <a:gridCol w="3528392"/>
              </a:tblGrid>
              <a:tr h="351039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誰が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どのように把握するのか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利用者の被災　　　利用者家族の被災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職員の被災　　　　　　　職員家族の被災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意志決定者の被災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行政の被災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角丸四角形 11"/>
          <p:cNvSpPr/>
          <p:nvPr/>
        </p:nvSpPr>
        <p:spPr>
          <a:xfrm>
            <a:off x="332656" y="3995936"/>
            <a:ext cx="1224136" cy="360040"/>
          </a:xfrm>
          <a:prstGeom prst="roundRect">
            <a:avLst>
              <a:gd name="adj" fmla="val 41794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ea typeface="ＨＧゴシックE" panose="020B0909090205080203" pitchFamily="49" charset="-128"/>
              </a:rPr>
              <a:t>WORK</a:t>
            </a:r>
            <a:r>
              <a:rPr kumimoji="1" lang="ja-JP" altLang="en-US" sz="2000" b="1" dirty="0" smtClean="0">
                <a:ea typeface="ＨＧゴシックE" panose="020B0909090205080203" pitchFamily="49" charset="-128"/>
              </a:rPr>
              <a:t> </a:t>
            </a:r>
            <a:r>
              <a:rPr kumimoji="1" lang="en-US" altLang="ja-JP" sz="2000" b="1" dirty="0" smtClean="0">
                <a:ea typeface="ＨＧゴシックE" panose="020B0909090205080203" pitchFamily="49" charset="-128"/>
              </a:rPr>
              <a:t>6</a:t>
            </a:r>
            <a:endParaRPr kumimoji="1" lang="ja-JP" altLang="en-US" sz="2000" b="1" dirty="0">
              <a:ea typeface="ＨＧゴシックE" panose="020B0909090205080203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556792" y="3995936"/>
            <a:ext cx="5517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災害発生時からの動きを具体的に想定しておきましょう。</a:t>
            </a:r>
            <a:endParaRPr kumimoji="1" lang="ja-JP" altLang="en-US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432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290364" y="35496"/>
            <a:ext cx="6883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≪発生当日≫</a:t>
            </a:r>
            <a:endParaRPr kumimoji="1" lang="ja-JP" altLang="en-US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798486"/>
              </p:ext>
            </p:extLst>
          </p:nvPr>
        </p:nvGraphicFramePr>
        <p:xfrm>
          <a:off x="396208" y="395536"/>
          <a:ext cx="6201144" cy="361499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04600"/>
                <a:gridCol w="1368152"/>
                <a:gridCol w="3528392"/>
              </a:tblGrid>
              <a:tr h="351039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誰が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どのよう</a:t>
                      </a:r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に把握するのか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利用者家族、職員家族、行政、法人本部への連絡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トイレ対策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防寒、防暑対策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食事確保・手配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一時入所・利用者増員への対応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地域ニーズの対応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問合せ対応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情報発信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290364" y="4293840"/>
            <a:ext cx="6883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≪発生翌日から≫</a:t>
            </a:r>
            <a:endParaRPr kumimoji="1" lang="ja-JP" altLang="en-US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261700"/>
              </p:ext>
            </p:extLst>
          </p:nvPr>
        </p:nvGraphicFramePr>
        <p:xfrm>
          <a:off x="396208" y="4653880"/>
          <a:ext cx="6201144" cy="372271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04600"/>
                <a:gridCol w="1368152"/>
                <a:gridCol w="3528392"/>
              </a:tblGrid>
              <a:tr h="351039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誰が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どのよう</a:t>
                      </a:r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に把握するのか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必要業務の継続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ケアの継続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職員の健康管理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ボランティア受入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関係団体・他事業所と協力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一時入所・利用者増員への対応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280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322462" y="143508"/>
            <a:ext cx="1224136" cy="360040"/>
          </a:xfrm>
          <a:prstGeom prst="roundRect">
            <a:avLst>
              <a:gd name="adj" fmla="val 41794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ea typeface="ＨＧゴシックE" panose="020B0909090205080203" pitchFamily="49" charset="-128"/>
              </a:rPr>
              <a:t>WORK</a:t>
            </a:r>
            <a:r>
              <a:rPr kumimoji="1" lang="ja-JP" altLang="en-US" sz="2000" b="1" dirty="0" smtClean="0">
                <a:ea typeface="ＨＧゴシックE" panose="020B0909090205080203" pitchFamily="49" charset="-128"/>
              </a:rPr>
              <a:t> </a:t>
            </a:r>
            <a:r>
              <a:rPr kumimoji="1" lang="en-US" altLang="ja-JP" sz="2000" b="1" dirty="0" smtClean="0">
                <a:ea typeface="ＨＧゴシックE" panose="020B0909090205080203" pitchFamily="49" charset="-128"/>
              </a:rPr>
              <a:t>7</a:t>
            </a:r>
            <a:endParaRPr kumimoji="1" lang="ja-JP" altLang="en-US" sz="2000" b="1" dirty="0">
              <a:ea typeface="ＨＧゴシックE" panose="020B0909090205080203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46598" y="143508"/>
            <a:ext cx="5517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災害時に向けて準備をしておきましょう。</a:t>
            </a:r>
            <a:endParaRPr kumimoji="1" lang="ja-JP" altLang="en-US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530148"/>
              </p:ext>
            </p:extLst>
          </p:nvPr>
        </p:nvGraphicFramePr>
        <p:xfrm>
          <a:off x="396208" y="827584"/>
          <a:ext cx="6201145" cy="38957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8496"/>
                <a:gridCol w="1584176"/>
                <a:gridCol w="360040"/>
                <a:gridCol w="1728192"/>
                <a:gridCol w="360040"/>
                <a:gridCol w="1800201"/>
              </a:tblGrid>
              <a:tr h="278270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物品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物品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物品</a:t>
                      </a:r>
                    </a:p>
                  </a:txBody>
                  <a:tcPr anchor="ctr"/>
                </a:tc>
              </a:tr>
              <a:tr h="278270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消火器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懐中電灯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ラジオ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278270">
                <a:tc>
                  <a:txBody>
                    <a:bodyPr/>
                    <a:lstStyle/>
                    <a:p>
                      <a:pPr algn="ctr"/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軍手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救急箱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担架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278270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マスク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毛布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タオル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2782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雨合羽</a:t>
                      </a: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マッチ・ローソク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小銭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278270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バケツ</a:t>
                      </a:r>
                      <a:endParaRPr kumimoji="1" lang="en-US" altLang="ja-JP" sz="12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拡声器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電池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278270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ロープ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自転車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ポリタンク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278270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サバイバルナイフ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簡易トイレ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ティッシュペーパー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278270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飲料水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アルファ米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缶詰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278270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カップラーメン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乾パン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クラッカー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278270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カセットコンロ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鍋・ヤカン</a:t>
                      </a:r>
                      <a:endParaRPr kumimoji="1" lang="en-US" altLang="ja-JP" sz="12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ヘルメット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278270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食器セット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使い捨てカイロ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ゴミ袋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278270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利用者服薬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アルミホイル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紙おむつ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278270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290364" y="519807"/>
            <a:ext cx="6883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≪防災・備品用品を確認表（非常時持ち出し袋に用意）≫</a:t>
            </a:r>
            <a:endParaRPr kumimoji="1" lang="ja-JP" altLang="en-US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777551"/>
              </p:ext>
            </p:extLst>
          </p:nvPr>
        </p:nvGraphicFramePr>
        <p:xfrm>
          <a:off x="404665" y="5167809"/>
          <a:ext cx="6171543" cy="175006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11417"/>
                <a:gridCol w="988782"/>
                <a:gridCol w="432048"/>
                <a:gridCol w="432048"/>
                <a:gridCol w="432048"/>
                <a:gridCol w="432048"/>
                <a:gridCol w="432048"/>
                <a:gridCol w="432048"/>
                <a:gridCol w="432048"/>
                <a:gridCol w="432048"/>
                <a:gridCol w="432048"/>
                <a:gridCol w="482912"/>
              </a:tblGrid>
              <a:tr h="24637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頻度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品名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 gridSpan="10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86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spc="-100" baseline="0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確認日</a:t>
                      </a:r>
                      <a:endParaRPr kumimoji="1" lang="ja-JP" altLang="en-US" sz="1000" spc="-100" baseline="0" dirty="0">
                        <a:solidFill>
                          <a:schemeClr val="bg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spc="-100" baseline="0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確認者</a:t>
                      </a:r>
                      <a:endParaRPr kumimoji="1" lang="ja-JP" altLang="en-US" sz="1000" spc="-100" baseline="0" dirty="0">
                        <a:solidFill>
                          <a:schemeClr val="bg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spc="-100" baseline="0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確認日</a:t>
                      </a:r>
                      <a:endParaRPr kumimoji="1" lang="ja-JP" altLang="en-US" sz="1000" spc="-100" baseline="0" dirty="0">
                        <a:solidFill>
                          <a:schemeClr val="bg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spc="-100" baseline="0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確認者</a:t>
                      </a:r>
                      <a:endParaRPr kumimoji="1" lang="ja-JP" altLang="en-US" sz="1000" spc="-100" baseline="0" dirty="0">
                        <a:solidFill>
                          <a:schemeClr val="bg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spc="-100" baseline="0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確認日</a:t>
                      </a:r>
                      <a:endParaRPr kumimoji="1" lang="ja-JP" altLang="en-US" sz="1000" spc="-100" baseline="0" dirty="0">
                        <a:solidFill>
                          <a:schemeClr val="bg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spc="-100" baseline="0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確認者</a:t>
                      </a:r>
                      <a:endParaRPr kumimoji="1" lang="ja-JP" altLang="en-US" sz="1000" spc="-100" baseline="0" dirty="0">
                        <a:solidFill>
                          <a:schemeClr val="bg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spc="-100" baseline="0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確認日</a:t>
                      </a:r>
                      <a:endParaRPr kumimoji="1" lang="ja-JP" altLang="en-US" sz="1000" spc="-100" baseline="0" dirty="0">
                        <a:solidFill>
                          <a:schemeClr val="bg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spc="-100" baseline="0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確認者</a:t>
                      </a:r>
                      <a:endParaRPr kumimoji="1" lang="ja-JP" altLang="en-US" sz="1000" spc="-100" baseline="0" dirty="0">
                        <a:solidFill>
                          <a:schemeClr val="bg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spc="-100" baseline="0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確認日</a:t>
                      </a:r>
                      <a:endParaRPr kumimoji="1" lang="ja-JP" altLang="en-US" sz="1000" spc="-100" baseline="0" dirty="0">
                        <a:solidFill>
                          <a:schemeClr val="bg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spc="-100" baseline="0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確認者</a:t>
                      </a:r>
                      <a:endParaRPr kumimoji="1" lang="ja-JP" altLang="en-US" sz="1000" spc="-100" baseline="0" dirty="0">
                        <a:solidFill>
                          <a:schemeClr val="bg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</a:tr>
              <a:tr h="268396">
                <a:tc>
                  <a:txBody>
                    <a:bodyPr/>
                    <a:lstStyle/>
                    <a:p>
                      <a:pPr algn="ctr"/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8396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2683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268396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2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290364" y="4860032"/>
            <a:ext cx="6567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≪防災・備品用品を確認表（非常時持ち出し袋に用意）≫</a:t>
            </a:r>
            <a:endParaRPr kumimoji="1" lang="ja-JP" altLang="en-US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60648" y="6978651"/>
            <a:ext cx="6597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≪多くの場面の具体的な想定し訓練しておく≫</a:t>
            </a:r>
            <a:endParaRPr kumimoji="1" lang="ja-JP" altLang="en-US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969347"/>
              </p:ext>
            </p:extLst>
          </p:nvPr>
        </p:nvGraphicFramePr>
        <p:xfrm>
          <a:off x="404664" y="7308304"/>
          <a:ext cx="6201144" cy="175519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99343"/>
                <a:gridCol w="4301801"/>
              </a:tblGrid>
              <a:tr h="3510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いつ（年何回）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どのような訓練を実施するか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070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322462" y="143508"/>
            <a:ext cx="1224136" cy="360040"/>
          </a:xfrm>
          <a:prstGeom prst="roundRect">
            <a:avLst>
              <a:gd name="adj" fmla="val 41794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ea typeface="ＨＧゴシックE" panose="020B0909090205080203" pitchFamily="49" charset="-128"/>
              </a:rPr>
              <a:t>WORK</a:t>
            </a:r>
            <a:r>
              <a:rPr kumimoji="1" lang="ja-JP" altLang="en-US" sz="2000" b="1" dirty="0" smtClean="0">
                <a:ea typeface="ＨＧゴシックE" panose="020B0909090205080203" pitchFamily="49" charset="-128"/>
              </a:rPr>
              <a:t> </a:t>
            </a:r>
            <a:r>
              <a:rPr kumimoji="1" lang="en-US" altLang="ja-JP" sz="2000" b="1" dirty="0" smtClean="0">
                <a:ea typeface="ＨＧゴシックE" panose="020B0909090205080203" pitchFamily="49" charset="-128"/>
              </a:rPr>
              <a:t>8</a:t>
            </a:r>
            <a:endParaRPr kumimoji="1" lang="ja-JP" altLang="en-US" sz="2000" b="1" dirty="0">
              <a:ea typeface="ＨＧゴシックE" panose="020B0909090205080203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46598" y="143508"/>
            <a:ext cx="5517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県内外の連絡体制を準備しておきましょう。</a:t>
            </a:r>
            <a:endParaRPr kumimoji="1" lang="ja-JP" altLang="en-US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90364" y="492596"/>
            <a:ext cx="5517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1.</a:t>
            </a:r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県内連絡体制</a:t>
            </a:r>
            <a:endParaRPr kumimoji="1" lang="ja-JP" altLang="en-US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404664" y="872381"/>
            <a:ext cx="6120680" cy="3123555"/>
          </a:xfrm>
          <a:prstGeom prst="roundRect">
            <a:avLst>
              <a:gd name="adj" fmla="val 3033"/>
            </a:avLst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90364" y="4309020"/>
            <a:ext cx="5517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2.</a:t>
            </a:r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県外（広域連絡）体制</a:t>
            </a:r>
            <a:endParaRPr kumimoji="1" lang="ja-JP" altLang="en-US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404664" y="4688805"/>
            <a:ext cx="6120680" cy="3123555"/>
          </a:xfrm>
          <a:prstGeom prst="roundRect">
            <a:avLst>
              <a:gd name="adj" fmla="val 3033"/>
            </a:avLst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013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3" name="Picture 15" descr="S:\sun-way\HP\全国ＧＨ連合\防災ガイドブック\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13" y="4551742"/>
            <a:ext cx="5075192" cy="2080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S:\sun-way\HP\全国ＧＨ連合\防災ガイドブック\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720" y="1859998"/>
            <a:ext cx="571500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テキスト ボックス 26"/>
          <p:cNvSpPr txBox="1"/>
          <p:nvPr/>
        </p:nvSpPr>
        <p:spPr>
          <a:xfrm>
            <a:off x="442764" y="890143"/>
            <a:ext cx="45704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[</a:t>
            </a:r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断面図 例</a:t>
            </a:r>
            <a:r>
              <a:rPr kumimoji="1" lang="en-US" altLang="ja-JP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]</a:t>
            </a:r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海沿いに事業所がある場合</a:t>
            </a:r>
            <a:endParaRPr kumimoji="1" lang="ja-JP" altLang="en-US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322462" y="143508"/>
            <a:ext cx="1224136" cy="360040"/>
          </a:xfrm>
          <a:prstGeom prst="roundRect">
            <a:avLst>
              <a:gd name="adj" fmla="val 41794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ea typeface="ＨＧゴシックE" panose="020B0909090205080203" pitchFamily="49" charset="-128"/>
              </a:rPr>
              <a:t>WORK</a:t>
            </a:r>
            <a:r>
              <a:rPr kumimoji="1" lang="ja-JP" altLang="en-US" sz="2000" b="1" dirty="0" smtClean="0">
                <a:ea typeface="ＨＧゴシックE" panose="020B0909090205080203" pitchFamily="49" charset="-128"/>
              </a:rPr>
              <a:t> </a:t>
            </a:r>
            <a:r>
              <a:rPr kumimoji="1" lang="en-US" altLang="ja-JP" sz="2000" b="1" dirty="0" smtClean="0">
                <a:ea typeface="ＨＧゴシックE" panose="020B0909090205080203" pitchFamily="49" charset="-128"/>
              </a:rPr>
              <a:t>1</a:t>
            </a:r>
            <a:endParaRPr kumimoji="1" lang="ja-JP" altLang="en-US" sz="2000" b="1" dirty="0">
              <a:ea typeface="ＨＧゴシックE" panose="020B0909090205080203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46598" y="143508"/>
            <a:ext cx="5517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あなたの事業所はどんなところにありますか？</a:t>
            </a:r>
            <a:endParaRPr kumimoji="1" lang="ja-JP" altLang="en-US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90364" y="492596"/>
            <a:ext cx="5517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あなたの事業所の特徴を知り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ましょう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。</a:t>
            </a:r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（例</a:t>
            </a:r>
            <a:r>
              <a:rPr kumimoji="1" lang="en-US" altLang="ja-JP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</a:t>
            </a:r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）</a:t>
            </a:r>
            <a:endParaRPr kumimoji="1" lang="ja-JP" altLang="en-US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24982" y="1665460"/>
            <a:ext cx="28404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避難所までの距離 約</a:t>
            </a:r>
            <a:r>
              <a:rPr lang="en-US" altLang="ja-JP" sz="1600" b="1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</a:t>
            </a:r>
            <a:r>
              <a:rPr kumimoji="1" lang="en-US" altLang="ja-JP" sz="1600" b="1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6</a:t>
            </a:r>
            <a:r>
              <a:rPr lang="ja-JP" altLang="en-US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</a:t>
            </a:r>
            <a:r>
              <a:rPr lang="en-US" altLang="ja-JP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km</a:t>
            </a:r>
            <a:endParaRPr kumimoji="1" lang="ja-JP" altLang="en-US" sz="16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911504"/>
              </p:ext>
            </p:extLst>
          </p:nvPr>
        </p:nvGraphicFramePr>
        <p:xfrm>
          <a:off x="387725" y="7020272"/>
          <a:ext cx="6163566" cy="194421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01115"/>
                <a:gridCol w="936104"/>
                <a:gridCol w="3626347"/>
              </a:tblGrid>
              <a:tr h="324036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数値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備考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240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海抜メートル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約</a:t>
                      </a:r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250m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240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海までの距離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約</a:t>
                      </a:r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5km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海まで穏やかに下っている地形。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240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津波到達速までの時間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約</a:t>
                      </a:r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</a:t>
                      </a: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分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震度により到達時間に変化あり。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240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避難所までの距離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約</a:t>
                      </a:r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6km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途中に高低差あり。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24036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6" name="角丸四角形 25"/>
          <p:cNvSpPr/>
          <p:nvPr/>
        </p:nvSpPr>
        <p:spPr>
          <a:xfrm>
            <a:off x="404664" y="872380"/>
            <a:ext cx="6120680" cy="2936757"/>
          </a:xfrm>
          <a:prstGeom prst="roundRect">
            <a:avLst>
              <a:gd name="adj" fmla="val 3033"/>
            </a:avLst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301496" y="1669445"/>
            <a:ext cx="17020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海</a:t>
            </a:r>
            <a:r>
              <a:rPr kumimoji="1" lang="ja-JP" altLang="en-US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までの距離 約</a:t>
            </a:r>
            <a:r>
              <a:rPr lang="en-US" altLang="ja-JP" sz="1600" b="1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</a:t>
            </a:r>
            <a:r>
              <a:rPr lang="en-US" altLang="ja-JP" sz="1600" b="1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5</a:t>
            </a:r>
            <a:r>
              <a:rPr lang="ja-JP" altLang="en-US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</a:t>
            </a:r>
            <a:r>
              <a:rPr lang="en-US" altLang="ja-JP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km</a:t>
            </a:r>
            <a:endParaRPr kumimoji="1" lang="ja-JP" altLang="en-US" sz="16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436236" y="2652535"/>
            <a:ext cx="60976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避難所</a:t>
            </a:r>
            <a:endParaRPr kumimoji="1" lang="ja-JP" altLang="en-US" sz="16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395158" y="2851790"/>
            <a:ext cx="10334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海抜</a:t>
            </a:r>
            <a:r>
              <a:rPr lang="en-US" altLang="ja-JP" sz="1600" b="1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250</a:t>
            </a:r>
            <a:r>
              <a:rPr lang="ja-JP" altLang="en-US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</a:t>
            </a:r>
            <a:r>
              <a:rPr lang="en-US" altLang="ja-JP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m</a:t>
            </a:r>
            <a:endParaRPr kumimoji="1" lang="ja-JP" altLang="en-US" sz="16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42764" y="3957262"/>
            <a:ext cx="45704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[</a:t>
            </a:r>
            <a:r>
              <a:rPr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平</a:t>
            </a:r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面図 例</a:t>
            </a:r>
            <a:r>
              <a:rPr kumimoji="1" lang="en-US" altLang="ja-JP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]</a:t>
            </a:r>
            <a:endParaRPr kumimoji="1" lang="ja-JP" altLang="en-US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61181" y="4233446"/>
            <a:ext cx="28404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避難所までの距離 約</a:t>
            </a:r>
            <a:r>
              <a:rPr lang="en-US" altLang="ja-JP" sz="1600" b="1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</a:t>
            </a:r>
            <a:r>
              <a:rPr kumimoji="1" lang="en-US" altLang="ja-JP" sz="1600" b="1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6</a:t>
            </a:r>
            <a:r>
              <a:rPr lang="ja-JP" altLang="en-US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</a:t>
            </a:r>
            <a:r>
              <a:rPr lang="en-US" altLang="ja-JP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km</a:t>
            </a:r>
            <a:endParaRPr kumimoji="1" lang="ja-JP" altLang="en-US" sz="16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404664" y="3939499"/>
            <a:ext cx="6120680" cy="2936757"/>
          </a:xfrm>
          <a:prstGeom prst="roundRect">
            <a:avLst>
              <a:gd name="adj" fmla="val 3033"/>
            </a:avLst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425197" y="4233446"/>
            <a:ext cx="17020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海</a:t>
            </a:r>
            <a:r>
              <a:rPr kumimoji="1" lang="ja-JP" altLang="en-US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までの距離 約</a:t>
            </a:r>
            <a:r>
              <a:rPr lang="en-US" altLang="ja-JP" sz="1600" b="1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</a:t>
            </a:r>
            <a:r>
              <a:rPr lang="en-US" altLang="ja-JP" sz="1600" b="1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5</a:t>
            </a:r>
            <a:r>
              <a:rPr lang="ja-JP" altLang="en-US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</a:t>
            </a:r>
            <a:r>
              <a:rPr lang="en-US" altLang="ja-JP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km</a:t>
            </a:r>
            <a:endParaRPr kumimoji="1" lang="ja-JP" altLang="en-US" sz="16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437401" y="5871379"/>
            <a:ext cx="60976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避難所</a:t>
            </a:r>
            <a:endParaRPr kumimoji="1" lang="ja-JP" altLang="en-US" sz="16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576909" y="5602493"/>
            <a:ext cx="609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山</a:t>
            </a:r>
            <a:endParaRPr kumimoji="1" lang="ja-JP" altLang="en-US" sz="16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384357" y="5605335"/>
            <a:ext cx="609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海</a:t>
            </a:r>
            <a:endParaRPr kumimoji="1" lang="ja-JP" altLang="en-US" sz="16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588643" y="6593765"/>
            <a:ext cx="93610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主要道路</a:t>
            </a:r>
            <a:endParaRPr kumimoji="1" lang="ja-JP" altLang="en-US" sz="105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558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1" name="Picture 9" descr="S:\sun-way\HP\全国ＧＨ連合\防災ガイドブック\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792" y="4273938"/>
            <a:ext cx="3956865" cy="2386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S:\sun-way\HP\全国ＧＨ連合\防災ガイドブック\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80" y="1588707"/>
            <a:ext cx="4695969" cy="1733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角丸四角形 3"/>
          <p:cNvSpPr/>
          <p:nvPr/>
        </p:nvSpPr>
        <p:spPr>
          <a:xfrm>
            <a:off x="322462" y="143508"/>
            <a:ext cx="1224136" cy="360040"/>
          </a:xfrm>
          <a:prstGeom prst="roundRect">
            <a:avLst>
              <a:gd name="adj" fmla="val 41794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ea typeface="ＨＧゴシックE" panose="020B0909090205080203" pitchFamily="49" charset="-128"/>
              </a:rPr>
              <a:t>WORK</a:t>
            </a:r>
            <a:r>
              <a:rPr kumimoji="1" lang="ja-JP" altLang="en-US" sz="2000" b="1" dirty="0" smtClean="0">
                <a:ea typeface="ＨＧゴシックE" panose="020B0909090205080203" pitchFamily="49" charset="-128"/>
              </a:rPr>
              <a:t> </a:t>
            </a:r>
            <a:r>
              <a:rPr kumimoji="1" lang="en-US" altLang="ja-JP" sz="2000" b="1" dirty="0" smtClean="0">
                <a:ea typeface="ＨＧゴシックE" panose="020B0909090205080203" pitchFamily="49" charset="-128"/>
              </a:rPr>
              <a:t>1</a:t>
            </a:r>
            <a:endParaRPr kumimoji="1" lang="ja-JP" altLang="en-US" sz="2000" b="1" dirty="0">
              <a:ea typeface="ＨＧゴシックE" panose="020B0909090205080203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46598" y="143508"/>
            <a:ext cx="5517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あなたの事業所はどんなところにありますか？</a:t>
            </a:r>
            <a:endParaRPr kumimoji="1" lang="ja-JP" altLang="en-US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90364" y="492596"/>
            <a:ext cx="5517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あなたの事業所の特徴を知り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ましょう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。</a:t>
            </a:r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（例</a:t>
            </a:r>
            <a:r>
              <a:rPr kumimoji="1" lang="en-US" altLang="ja-JP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</a:t>
            </a:r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）</a:t>
            </a:r>
            <a:endParaRPr kumimoji="1" lang="ja-JP" altLang="en-US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302428"/>
              </p:ext>
            </p:extLst>
          </p:nvPr>
        </p:nvGraphicFramePr>
        <p:xfrm>
          <a:off x="387725" y="7020272"/>
          <a:ext cx="6163566" cy="194421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01115"/>
                <a:gridCol w="936104"/>
                <a:gridCol w="3626347"/>
              </a:tblGrid>
              <a:tr h="324036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数値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備考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240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川までの距離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約</a:t>
                      </a:r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1.5km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堤防整備済みだが、増水の可能性がある。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240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平常時の川の水位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約</a:t>
                      </a:r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0.5m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2.5m</a:t>
                      </a: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上昇で橋通行止め。</a:t>
                      </a:r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3.1m</a:t>
                      </a: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上昇で氾濫危険水位。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240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避難所までの高低差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約</a:t>
                      </a:r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200m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地形のアップダウンにより移動に時間がかかる。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240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崖崩れ予想箇所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２ヵ所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裏山有り。大雨の時に崖崩れに注意。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24036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5" name="テキスト ボックス 24"/>
          <p:cNvSpPr txBox="1"/>
          <p:nvPr/>
        </p:nvSpPr>
        <p:spPr>
          <a:xfrm>
            <a:off x="442764" y="890143"/>
            <a:ext cx="45704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[</a:t>
            </a:r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断面図 例</a:t>
            </a:r>
            <a:r>
              <a:rPr kumimoji="1" lang="en-US" altLang="ja-JP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]</a:t>
            </a:r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山沿いに事業所がある場合</a:t>
            </a:r>
            <a:endParaRPr kumimoji="1" lang="ja-JP" altLang="en-US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100758" y="1547664"/>
            <a:ext cx="28404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避難所までの距離 約</a:t>
            </a:r>
            <a:r>
              <a:rPr lang="en-US" altLang="ja-JP" sz="1600" b="1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</a:t>
            </a:r>
            <a:r>
              <a:rPr kumimoji="1" lang="en-US" altLang="ja-JP" sz="1600" b="1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6</a:t>
            </a:r>
            <a:r>
              <a:rPr lang="ja-JP" altLang="en-US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</a:t>
            </a:r>
            <a:r>
              <a:rPr lang="en-US" altLang="ja-JP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km</a:t>
            </a:r>
            <a:endParaRPr kumimoji="1" lang="ja-JP" altLang="en-US" sz="16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404664" y="872380"/>
            <a:ext cx="6120680" cy="2936757"/>
          </a:xfrm>
          <a:prstGeom prst="roundRect">
            <a:avLst>
              <a:gd name="adj" fmla="val 3033"/>
            </a:avLst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992263" y="3284503"/>
            <a:ext cx="170200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川</a:t>
            </a:r>
            <a:r>
              <a:rPr lang="ja-JP" altLang="en-US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の増水</a:t>
            </a:r>
            <a:r>
              <a:rPr kumimoji="1" lang="ja-JP" altLang="en-US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の恐れ有</a:t>
            </a:r>
            <a:endParaRPr kumimoji="1" lang="ja-JP" altLang="en-US" sz="16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284838" y="2503962"/>
            <a:ext cx="60976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避難所</a:t>
            </a:r>
            <a:endParaRPr kumimoji="1" lang="ja-JP" altLang="en-US" sz="16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172641" y="1603555"/>
            <a:ext cx="14247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高低差 約</a:t>
            </a:r>
            <a:r>
              <a:rPr lang="en-US" altLang="ja-JP" sz="1600" b="1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200</a:t>
            </a:r>
            <a:r>
              <a:rPr lang="ja-JP" altLang="en-US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</a:t>
            </a:r>
            <a:r>
              <a:rPr lang="en-US" altLang="ja-JP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m</a:t>
            </a:r>
            <a:endParaRPr kumimoji="1" lang="ja-JP" altLang="en-US" sz="16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42764" y="3957262"/>
            <a:ext cx="45704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[</a:t>
            </a:r>
            <a:r>
              <a:rPr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平</a:t>
            </a:r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面図 例</a:t>
            </a:r>
            <a:r>
              <a:rPr kumimoji="1" lang="en-US" altLang="ja-JP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]</a:t>
            </a:r>
            <a:endParaRPr kumimoji="1" lang="ja-JP" altLang="en-US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892846" y="3968074"/>
            <a:ext cx="28404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避難所までの距離 約</a:t>
            </a:r>
            <a:r>
              <a:rPr lang="en-US" altLang="ja-JP" sz="1600" b="1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</a:t>
            </a:r>
            <a:r>
              <a:rPr kumimoji="1" lang="en-US" altLang="ja-JP" sz="1600" b="1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6</a:t>
            </a:r>
            <a:r>
              <a:rPr lang="ja-JP" altLang="en-US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</a:t>
            </a:r>
            <a:r>
              <a:rPr lang="en-US" altLang="ja-JP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km</a:t>
            </a:r>
            <a:endParaRPr kumimoji="1" lang="ja-JP" altLang="en-US" sz="16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404664" y="3939499"/>
            <a:ext cx="6120680" cy="2936757"/>
          </a:xfrm>
          <a:prstGeom prst="roundRect">
            <a:avLst>
              <a:gd name="adj" fmla="val 3033"/>
            </a:avLst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999551" y="6506691"/>
            <a:ext cx="60976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避難所</a:t>
            </a:r>
            <a:endParaRPr kumimoji="1" lang="ja-JP" altLang="en-US" sz="16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883127" y="5508104"/>
            <a:ext cx="609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山</a:t>
            </a:r>
            <a:endParaRPr kumimoji="1" lang="ja-JP" altLang="en-US" sz="16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376387" y="5757786"/>
            <a:ext cx="609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川</a:t>
            </a:r>
            <a:endParaRPr kumimoji="1" lang="ja-JP" altLang="en-US" sz="16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37356" y="3284503"/>
            <a:ext cx="170200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崖崩れの恐れ有</a:t>
            </a:r>
            <a:endParaRPr kumimoji="1" lang="ja-JP" altLang="en-US" sz="16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979265" y="1961159"/>
            <a:ext cx="170200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橋通行止めの恐れ有</a:t>
            </a:r>
            <a:endParaRPr kumimoji="1" lang="ja-JP" altLang="en-US" sz="16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664074" y="6631657"/>
            <a:ext cx="93610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主要道路</a:t>
            </a:r>
            <a:endParaRPr kumimoji="1" lang="ja-JP" altLang="en-US" sz="105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44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S:\sun-way\HP\全国ＧＨ連合\防災ガイドブック\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776" y="4378125"/>
            <a:ext cx="4469789" cy="2255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S:\sun-way\HP\全国ＧＨ連合\防災ガイドブック\0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56" y="1563688"/>
            <a:ext cx="5651950" cy="1599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角丸四角形 3"/>
          <p:cNvSpPr/>
          <p:nvPr/>
        </p:nvSpPr>
        <p:spPr>
          <a:xfrm>
            <a:off x="322462" y="143508"/>
            <a:ext cx="1224136" cy="360040"/>
          </a:xfrm>
          <a:prstGeom prst="roundRect">
            <a:avLst>
              <a:gd name="adj" fmla="val 41794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ea typeface="ＨＧゴシックE" panose="020B0909090205080203" pitchFamily="49" charset="-128"/>
              </a:rPr>
              <a:t>WORK</a:t>
            </a:r>
            <a:r>
              <a:rPr kumimoji="1" lang="ja-JP" altLang="en-US" sz="2000" b="1" dirty="0" smtClean="0">
                <a:ea typeface="ＨＧゴシックE" panose="020B0909090205080203" pitchFamily="49" charset="-128"/>
              </a:rPr>
              <a:t> </a:t>
            </a:r>
            <a:r>
              <a:rPr kumimoji="1" lang="en-US" altLang="ja-JP" sz="2000" b="1" dirty="0" smtClean="0">
                <a:ea typeface="ＨＧゴシックE" panose="020B0909090205080203" pitchFamily="49" charset="-128"/>
              </a:rPr>
              <a:t>1</a:t>
            </a:r>
            <a:endParaRPr kumimoji="1" lang="ja-JP" altLang="en-US" sz="2000" b="1" dirty="0">
              <a:ea typeface="ＨＧゴシックE" panose="020B0909090205080203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46598" y="143508"/>
            <a:ext cx="5517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あなたの事業所はどんなところにありますか？</a:t>
            </a:r>
            <a:endParaRPr kumimoji="1" lang="ja-JP" altLang="en-US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90364" y="492596"/>
            <a:ext cx="5517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あなたの事業所の特徴を知り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ましょう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。</a:t>
            </a:r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（例</a:t>
            </a:r>
            <a:r>
              <a:rPr kumimoji="1" lang="en-US" altLang="ja-JP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</a:t>
            </a:r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）</a:t>
            </a:r>
            <a:endParaRPr kumimoji="1" lang="ja-JP" altLang="en-US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405968"/>
              </p:ext>
            </p:extLst>
          </p:nvPr>
        </p:nvGraphicFramePr>
        <p:xfrm>
          <a:off x="387725" y="7020272"/>
          <a:ext cx="6163566" cy="194421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01115"/>
                <a:gridCol w="936104"/>
                <a:gridCol w="3626347"/>
              </a:tblGrid>
              <a:tr h="324036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数値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備考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240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住宅倒壊の恐れ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住宅密集地を避け、大きな道から避難所へ移動。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240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避難所までの距離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約</a:t>
                      </a:r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3km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移動中に道路渋滞の恐れ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24036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24036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24036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442764" y="890143"/>
            <a:ext cx="45704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[</a:t>
            </a:r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断面図 例</a:t>
            </a:r>
            <a:r>
              <a:rPr kumimoji="1" lang="en-US" altLang="ja-JP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]</a:t>
            </a:r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市街地に事業所がある場合</a:t>
            </a:r>
            <a:endParaRPr kumimoji="1" lang="ja-JP" altLang="en-US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14139" y="1432511"/>
            <a:ext cx="28404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避難所までの距離 約</a:t>
            </a:r>
            <a:r>
              <a:rPr lang="en-US" altLang="ja-JP" sz="1600" b="1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3</a:t>
            </a:r>
            <a:r>
              <a:rPr lang="ja-JP" altLang="en-US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</a:t>
            </a:r>
            <a:r>
              <a:rPr lang="en-US" altLang="ja-JP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km</a:t>
            </a:r>
            <a:endParaRPr kumimoji="1" lang="ja-JP" altLang="en-US" sz="16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404664" y="872380"/>
            <a:ext cx="6120680" cy="2936757"/>
          </a:xfrm>
          <a:prstGeom prst="roundRect">
            <a:avLst>
              <a:gd name="adj" fmla="val 3033"/>
            </a:avLst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661451" y="2909709"/>
            <a:ext cx="60976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避難所</a:t>
            </a:r>
            <a:endParaRPr kumimoji="1" lang="ja-JP" altLang="en-US" sz="16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42764" y="3957262"/>
            <a:ext cx="45704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[</a:t>
            </a:r>
            <a:r>
              <a:rPr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平</a:t>
            </a:r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面図 例</a:t>
            </a:r>
            <a:r>
              <a:rPr kumimoji="1" lang="en-US" altLang="ja-JP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]</a:t>
            </a:r>
            <a:endParaRPr kumimoji="1" lang="ja-JP" altLang="en-US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472641" y="4067187"/>
            <a:ext cx="28404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避難所までの距離 約</a:t>
            </a:r>
            <a:r>
              <a:rPr lang="en-US" altLang="ja-JP" sz="1600" b="1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3</a:t>
            </a:r>
            <a:r>
              <a:rPr lang="ja-JP" altLang="en-US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</a:t>
            </a:r>
            <a:r>
              <a:rPr lang="en-US" altLang="ja-JP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km</a:t>
            </a:r>
            <a:endParaRPr kumimoji="1" lang="ja-JP" altLang="en-US" sz="16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404664" y="3939499"/>
            <a:ext cx="6120680" cy="2936757"/>
          </a:xfrm>
          <a:prstGeom prst="roundRect">
            <a:avLst>
              <a:gd name="adj" fmla="val 3033"/>
            </a:avLst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282321" y="5767561"/>
            <a:ext cx="60976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避難所</a:t>
            </a:r>
            <a:endParaRPr kumimoji="1" lang="ja-JP" altLang="en-US" sz="16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379279" y="6597806"/>
            <a:ext cx="93610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主要道路</a:t>
            </a:r>
            <a:endParaRPr kumimoji="1" lang="ja-JP" altLang="en-US" sz="105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820268" y="5797828"/>
            <a:ext cx="101079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住宅密集地　　　　　　　　　　倒壊の恐れ有</a:t>
            </a:r>
            <a:endParaRPr kumimoji="1" lang="ja-JP" altLang="en-US" sz="105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742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322462" y="143508"/>
            <a:ext cx="1224136" cy="360040"/>
          </a:xfrm>
          <a:prstGeom prst="roundRect">
            <a:avLst>
              <a:gd name="adj" fmla="val 41794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ea typeface="ＨＧゴシックE" panose="020B0909090205080203" pitchFamily="49" charset="-128"/>
              </a:rPr>
              <a:t>WORK</a:t>
            </a:r>
            <a:r>
              <a:rPr kumimoji="1" lang="ja-JP" altLang="en-US" sz="2000" b="1" dirty="0" smtClean="0">
                <a:ea typeface="ＨＧゴシックE" panose="020B0909090205080203" pitchFamily="49" charset="-128"/>
              </a:rPr>
              <a:t> </a:t>
            </a:r>
            <a:r>
              <a:rPr kumimoji="1" lang="en-US" altLang="ja-JP" sz="2000" b="1" dirty="0" smtClean="0">
                <a:ea typeface="ＨＧゴシックE" panose="020B0909090205080203" pitchFamily="49" charset="-128"/>
              </a:rPr>
              <a:t>1</a:t>
            </a:r>
            <a:endParaRPr kumimoji="1" lang="ja-JP" altLang="en-US" sz="2000" b="1" dirty="0">
              <a:ea typeface="ＨＧゴシックE" panose="020B0909090205080203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46598" y="143508"/>
            <a:ext cx="5517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あなたの事業所はどんなところにありますか？</a:t>
            </a:r>
            <a:endParaRPr kumimoji="1" lang="ja-JP" altLang="en-US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90364" y="492596"/>
            <a:ext cx="6018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あなたの事業所の図を作成しましょう。（例</a:t>
            </a:r>
            <a:r>
              <a:rPr kumimoji="1" lang="en-US" altLang="ja-JP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</a:t>
            </a:r>
            <a:r>
              <a:rPr kumimoji="1" lang="ja-JP" altLang="en-US" sz="1400" dirty="0" err="1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、</a:t>
            </a:r>
            <a:r>
              <a:rPr kumimoji="1" lang="en-US" altLang="ja-JP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</a:t>
            </a:r>
            <a:r>
              <a:rPr kumimoji="1" lang="ja-JP" altLang="en-US" sz="1400" dirty="0" err="1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、</a:t>
            </a:r>
            <a:r>
              <a:rPr kumimoji="1" lang="en-US" altLang="ja-JP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</a:t>
            </a:r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を参考に）</a:t>
            </a:r>
            <a:endParaRPr kumimoji="1" lang="ja-JP" altLang="en-US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404664" y="872381"/>
            <a:ext cx="6120680" cy="2610050"/>
          </a:xfrm>
          <a:prstGeom prst="roundRect">
            <a:avLst>
              <a:gd name="adj" fmla="val 3033"/>
            </a:avLst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42764" y="890143"/>
            <a:ext cx="11038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[</a:t>
            </a:r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断面図</a:t>
            </a:r>
            <a:r>
              <a:rPr kumimoji="1" lang="en-US" altLang="ja-JP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]</a:t>
            </a:r>
            <a:endParaRPr kumimoji="1" lang="ja-JP" altLang="en-US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90364" y="6397252"/>
            <a:ext cx="5517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あなたの事業所の特徴を記入しましょう。</a:t>
            </a:r>
            <a:endParaRPr kumimoji="1" lang="ja-JP" altLang="en-US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74557"/>
              </p:ext>
            </p:extLst>
          </p:nvPr>
        </p:nvGraphicFramePr>
        <p:xfrm>
          <a:off x="387725" y="6768244"/>
          <a:ext cx="6163566" cy="226825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01115"/>
                <a:gridCol w="936104"/>
                <a:gridCol w="3626347"/>
              </a:tblGrid>
              <a:tr h="378042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数値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備考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78042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78042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78042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78042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78042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角丸四角形 12"/>
          <p:cNvSpPr/>
          <p:nvPr/>
        </p:nvSpPr>
        <p:spPr>
          <a:xfrm>
            <a:off x="404664" y="3680693"/>
            <a:ext cx="6120680" cy="2619499"/>
          </a:xfrm>
          <a:prstGeom prst="roundRect">
            <a:avLst>
              <a:gd name="adj" fmla="val 3033"/>
            </a:avLst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42764" y="3698455"/>
            <a:ext cx="11038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[</a:t>
            </a:r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平面図</a:t>
            </a:r>
            <a:r>
              <a:rPr kumimoji="1" lang="en-US" altLang="ja-JP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]</a:t>
            </a:r>
            <a:endParaRPr kumimoji="1" lang="ja-JP" altLang="en-US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631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322462" y="143508"/>
            <a:ext cx="1224136" cy="360040"/>
          </a:xfrm>
          <a:prstGeom prst="roundRect">
            <a:avLst>
              <a:gd name="adj" fmla="val 41794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ea typeface="ＨＧゴシックE" panose="020B0909090205080203" pitchFamily="49" charset="-128"/>
              </a:rPr>
              <a:t>WORK</a:t>
            </a:r>
            <a:r>
              <a:rPr kumimoji="1" lang="ja-JP" altLang="en-US" sz="2000" b="1" dirty="0" smtClean="0">
                <a:ea typeface="ＨＧゴシックE" panose="020B0909090205080203" pitchFamily="49" charset="-128"/>
              </a:rPr>
              <a:t> </a:t>
            </a:r>
            <a:r>
              <a:rPr kumimoji="1" lang="en-US" altLang="ja-JP" sz="2000" b="1" dirty="0" smtClean="0">
                <a:ea typeface="ＨＧゴシックE" panose="020B0909090205080203" pitchFamily="49" charset="-128"/>
              </a:rPr>
              <a:t>2</a:t>
            </a:r>
            <a:endParaRPr kumimoji="1" lang="ja-JP" altLang="en-US" sz="2000" b="1" dirty="0">
              <a:ea typeface="ＨＧゴシックE" panose="020B0909090205080203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46598" y="143508"/>
            <a:ext cx="5517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あなたの事業所はどんな建物で、どんな設備がりますか？</a:t>
            </a:r>
            <a:endParaRPr kumimoji="1" lang="ja-JP" altLang="en-US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90364" y="492596"/>
            <a:ext cx="5517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あなたの事業所の建物の図を作成しましょう。</a:t>
            </a:r>
            <a:endParaRPr kumimoji="1" lang="ja-JP" altLang="en-US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404664" y="872381"/>
            <a:ext cx="6120680" cy="2475483"/>
          </a:xfrm>
          <a:prstGeom prst="roundRect">
            <a:avLst>
              <a:gd name="adj" fmla="val 3033"/>
            </a:avLst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90364" y="3450156"/>
            <a:ext cx="5517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あなたの事業所の建物の状態を記入しましょう。</a:t>
            </a:r>
            <a:endParaRPr kumimoji="1" lang="ja-JP" altLang="en-US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42764" y="890143"/>
            <a:ext cx="11038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[</a:t>
            </a:r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断面図</a:t>
            </a:r>
            <a:r>
              <a:rPr kumimoji="1" lang="en-US" altLang="ja-JP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]</a:t>
            </a:r>
            <a:endParaRPr kumimoji="1" lang="ja-JP" altLang="en-US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121594"/>
              </p:ext>
            </p:extLst>
          </p:nvPr>
        </p:nvGraphicFramePr>
        <p:xfrm>
          <a:off x="387725" y="3810196"/>
          <a:ext cx="6163568" cy="19859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81035"/>
                <a:gridCol w="1296144"/>
                <a:gridCol w="936104"/>
                <a:gridCol w="864096"/>
                <a:gridCol w="1296144"/>
                <a:gridCol w="890045"/>
              </a:tblGrid>
              <a:tr h="324036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特徴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メンテナンス　　　　回数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2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特徴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メンテナンス　　　　回数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2403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例</a:t>
                      </a:r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構造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鉄筋コンクリート</a:t>
                      </a:r>
                      <a:endParaRPr kumimoji="1" lang="ja-JP" altLang="en-US" sz="105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回 </a:t>
                      </a:r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/ </a:t>
                      </a: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非常口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/ </a:t>
                      </a: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</a:t>
                      </a:r>
                    </a:p>
                  </a:txBody>
                  <a:tcPr anchor="ctr"/>
                </a:tc>
              </a:tr>
              <a:tr h="3240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構造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/ </a:t>
                      </a: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</a:t>
                      </a: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避難器具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/ </a:t>
                      </a: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</a:t>
                      </a:r>
                    </a:p>
                  </a:txBody>
                  <a:tcPr anchor="ctr"/>
                </a:tc>
              </a:tr>
              <a:tr h="3240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建築年数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/ </a:t>
                      </a: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</a:t>
                      </a: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通報装置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/ </a:t>
                      </a: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</a:t>
                      </a:r>
                    </a:p>
                  </a:txBody>
                  <a:tcPr anchor="ctr"/>
                </a:tc>
              </a:tr>
              <a:tr h="3240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階段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/ </a:t>
                      </a: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</a:t>
                      </a: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消火器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/ </a:t>
                      </a: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</a:t>
                      </a:r>
                    </a:p>
                  </a:txBody>
                  <a:tcPr anchor="ctr"/>
                </a:tc>
              </a:tr>
              <a:tr h="3240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耐震構造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en-US" altLang="ja-JP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/ </a:t>
                      </a:r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</a:t>
                      </a: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en-US" altLang="ja-JP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/ </a:t>
                      </a:r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4" name="角丸四角形 23"/>
          <p:cNvSpPr/>
          <p:nvPr/>
        </p:nvSpPr>
        <p:spPr>
          <a:xfrm>
            <a:off x="322462" y="6048164"/>
            <a:ext cx="1224136" cy="360040"/>
          </a:xfrm>
          <a:prstGeom prst="roundRect">
            <a:avLst>
              <a:gd name="adj" fmla="val 41794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ea typeface="ＨＧゴシックE" panose="020B0909090205080203" pitchFamily="49" charset="-128"/>
              </a:rPr>
              <a:t>WORK</a:t>
            </a:r>
            <a:r>
              <a:rPr kumimoji="1" lang="ja-JP" altLang="en-US" sz="2000" b="1" dirty="0" smtClean="0">
                <a:ea typeface="ＨＧゴシックE" panose="020B0909090205080203" pitchFamily="49" charset="-128"/>
              </a:rPr>
              <a:t> </a:t>
            </a:r>
            <a:r>
              <a:rPr kumimoji="1" lang="en-US" altLang="ja-JP" sz="2000" b="1" dirty="0" smtClean="0">
                <a:ea typeface="ＨＧゴシックE" panose="020B0909090205080203" pitchFamily="49" charset="-128"/>
              </a:rPr>
              <a:t>3</a:t>
            </a:r>
            <a:endParaRPr kumimoji="1" lang="ja-JP" altLang="en-US" sz="2000" b="1" dirty="0">
              <a:ea typeface="ＨＧゴシックE" panose="020B0909090205080203" pitchFamily="49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546598" y="6048164"/>
            <a:ext cx="5517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あなたの事業所はどんな建物で、どんな設備がりますか？</a:t>
            </a:r>
            <a:endParaRPr kumimoji="1" lang="ja-JP" altLang="en-US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90364" y="6397252"/>
            <a:ext cx="5517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1.</a:t>
            </a:r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利用者の状況、職員状況</a:t>
            </a:r>
            <a:endParaRPr kumimoji="1" lang="ja-JP" altLang="en-US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304091"/>
              </p:ext>
            </p:extLst>
          </p:nvPr>
        </p:nvGraphicFramePr>
        <p:xfrm>
          <a:off x="387725" y="6768244"/>
          <a:ext cx="6163566" cy="226825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01115"/>
                <a:gridCol w="936104"/>
                <a:gridCol w="3626347"/>
              </a:tblGrid>
              <a:tr h="324036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人数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備考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240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利用者（要支援）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240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利用者（要介護）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車いす　　　　人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240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スタッフ（常勤）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市内　　　　　人・市外　　　　人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240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スタッフ（非常勤）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240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近隣後援者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24036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46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322462" y="143508"/>
            <a:ext cx="1224136" cy="360040"/>
          </a:xfrm>
          <a:prstGeom prst="roundRect">
            <a:avLst>
              <a:gd name="adj" fmla="val 41794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ea typeface="ＨＧゴシックE" panose="020B0909090205080203" pitchFamily="49" charset="-128"/>
              </a:rPr>
              <a:t>WORK</a:t>
            </a:r>
            <a:r>
              <a:rPr kumimoji="1" lang="ja-JP" altLang="en-US" sz="2000" b="1" dirty="0" smtClean="0">
                <a:ea typeface="ＨＧゴシックE" panose="020B0909090205080203" pitchFamily="49" charset="-128"/>
              </a:rPr>
              <a:t> </a:t>
            </a:r>
            <a:r>
              <a:rPr kumimoji="1" lang="en-US" altLang="ja-JP" sz="2000" b="1" dirty="0" smtClean="0">
                <a:ea typeface="ＨＧゴシックE" panose="020B0909090205080203" pitchFamily="49" charset="-128"/>
              </a:rPr>
              <a:t>4</a:t>
            </a:r>
            <a:endParaRPr kumimoji="1" lang="ja-JP" altLang="en-US" sz="2000" b="1" dirty="0">
              <a:ea typeface="ＨＧゴシックE" panose="020B0909090205080203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46598" y="143508"/>
            <a:ext cx="5517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被災時はどのように避難しますか？</a:t>
            </a:r>
            <a:endParaRPr kumimoji="1" lang="ja-JP" altLang="en-US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846200"/>
              </p:ext>
            </p:extLst>
          </p:nvPr>
        </p:nvGraphicFramePr>
        <p:xfrm>
          <a:off x="404664" y="611560"/>
          <a:ext cx="6192688" cy="1872208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1896753"/>
                <a:gridCol w="4295935"/>
              </a:tblGrid>
              <a:tr h="468052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被災時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責任者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誰が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43204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どのように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324036">
                <a:tc rowSpan="3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避難場所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避難所名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324036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住所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324036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電話番号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290364" y="2582987"/>
            <a:ext cx="6883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</a:t>
            </a:r>
            <a:r>
              <a:rPr lang="en-US" altLang="ja-JP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.</a:t>
            </a:r>
            <a:r>
              <a:rPr lang="ja-JP" altLang="en-US" sz="1400" spc="-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人員・組織 緊急時の権限の付与と周知・徹底（誰が、どのように実施しますか？）</a:t>
            </a:r>
            <a:endParaRPr kumimoji="1" lang="ja-JP" altLang="en-US" sz="1400" spc="-1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604632"/>
              </p:ext>
            </p:extLst>
          </p:nvPr>
        </p:nvGraphicFramePr>
        <p:xfrm>
          <a:off x="396208" y="2962772"/>
          <a:ext cx="6201144" cy="280831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99343"/>
                <a:gridCol w="4301801"/>
              </a:tblGrid>
              <a:tr h="3510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誰が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どのように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298226" y="5848399"/>
            <a:ext cx="6883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3.</a:t>
            </a:r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交通手段・燃料の確保はどのように行いますか？</a:t>
            </a:r>
            <a:endParaRPr kumimoji="1" lang="ja-JP" altLang="en-US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265546"/>
              </p:ext>
            </p:extLst>
          </p:nvPr>
        </p:nvGraphicFramePr>
        <p:xfrm>
          <a:off x="404070" y="6228184"/>
          <a:ext cx="6201144" cy="280831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99343"/>
                <a:gridCol w="4301801"/>
              </a:tblGrid>
              <a:tr h="3510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誰が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どのように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246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/>
          <p:cNvSpPr txBox="1"/>
          <p:nvPr/>
        </p:nvSpPr>
        <p:spPr>
          <a:xfrm>
            <a:off x="290364" y="3328119"/>
            <a:ext cx="6883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5.</a:t>
            </a:r>
            <a:r>
              <a:rPr kumimoji="1" lang="ja-JP" altLang="en-US" sz="1400" spc="-19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法人・地域・関係団体・行政等との連携と助け合い（誰が、どのように実施しますか？）</a:t>
            </a:r>
            <a:endParaRPr kumimoji="1" lang="ja-JP" altLang="en-US" sz="1400" spc="-19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156803"/>
              </p:ext>
            </p:extLst>
          </p:nvPr>
        </p:nvGraphicFramePr>
        <p:xfrm>
          <a:off x="396208" y="3707904"/>
          <a:ext cx="6201144" cy="280831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44560"/>
                <a:gridCol w="1440160"/>
                <a:gridCol w="3816424"/>
              </a:tblGrid>
              <a:tr h="351039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誰が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どのように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法人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地域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関係団体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行政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298226" y="6829508"/>
            <a:ext cx="6883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≪自力避難は困難な人へ対応するには</a:t>
            </a:r>
            <a:r>
              <a:rPr kumimoji="1" lang="en-US" altLang="ja-JP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…</a:t>
            </a:r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≫</a:t>
            </a:r>
            <a:endParaRPr kumimoji="1" lang="ja-JP" altLang="en-US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638100"/>
              </p:ext>
            </p:extLst>
          </p:nvPr>
        </p:nvGraphicFramePr>
        <p:xfrm>
          <a:off x="404070" y="7209293"/>
          <a:ext cx="6201144" cy="175519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99343"/>
                <a:gridCol w="4301801"/>
              </a:tblGrid>
              <a:tr h="3510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誰が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どのように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292452" y="62707"/>
            <a:ext cx="6883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spc="-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4.</a:t>
            </a:r>
            <a:r>
              <a:rPr kumimoji="1" lang="ja-JP" altLang="en-US" sz="1400" spc="-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緊急</a:t>
            </a:r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応援</a:t>
            </a:r>
            <a:r>
              <a:rPr kumimoji="1" lang="ja-JP" altLang="en-US" sz="1400" spc="-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体制の確定と人権確保（誰が、どのように実施しますか？）</a:t>
            </a:r>
            <a:endParaRPr kumimoji="1" lang="ja-JP" altLang="en-US" sz="1400" spc="-1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608648"/>
              </p:ext>
            </p:extLst>
          </p:nvPr>
        </p:nvGraphicFramePr>
        <p:xfrm>
          <a:off x="398296" y="442492"/>
          <a:ext cx="6201144" cy="280831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99343"/>
                <a:gridCol w="4301801"/>
              </a:tblGrid>
              <a:tr h="3510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誰が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どのように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300314" y="6568479"/>
            <a:ext cx="6883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6.</a:t>
            </a:r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行動・活動はどのようにしますか？</a:t>
            </a:r>
            <a:endParaRPr kumimoji="1" lang="ja-JP" altLang="en-US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470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/>
          <p:cNvSpPr txBox="1"/>
          <p:nvPr/>
        </p:nvSpPr>
        <p:spPr>
          <a:xfrm>
            <a:off x="290364" y="3328119"/>
            <a:ext cx="6883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≪その場にいる人間が主体的かつ、明確に判断し行動するには</a:t>
            </a:r>
            <a:r>
              <a:rPr kumimoji="1" lang="en-US" altLang="ja-JP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…</a:t>
            </a:r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≫</a:t>
            </a:r>
            <a:endParaRPr kumimoji="1" lang="ja-JP" altLang="en-US" sz="1400" spc="-19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92452" y="62707"/>
            <a:ext cx="6883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spc="-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≪徒歩・車イス・自動車なのかを事業所の特性に合わせて対応するには</a:t>
            </a:r>
            <a:r>
              <a:rPr kumimoji="1" lang="en-US" altLang="ja-JP" sz="1400" spc="-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…</a:t>
            </a:r>
            <a:r>
              <a:rPr kumimoji="1" lang="ja-JP" altLang="en-US" sz="1400" spc="-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≫</a:t>
            </a:r>
            <a:endParaRPr kumimoji="1" lang="ja-JP" altLang="en-US" sz="1400" spc="-1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325240"/>
              </p:ext>
            </p:extLst>
          </p:nvPr>
        </p:nvGraphicFramePr>
        <p:xfrm>
          <a:off x="398296" y="442492"/>
          <a:ext cx="6201144" cy="280831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99343"/>
                <a:gridCol w="4301801"/>
              </a:tblGrid>
              <a:tr h="3510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誰が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どのように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759818"/>
              </p:ext>
            </p:extLst>
          </p:nvPr>
        </p:nvGraphicFramePr>
        <p:xfrm>
          <a:off x="404664" y="3707904"/>
          <a:ext cx="6201144" cy="280831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99343"/>
                <a:gridCol w="4301801"/>
              </a:tblGrid>
              <a:tr h="3510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誰が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どのように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51039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528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</TotalTime>
  <Words>1075</Words>
  <Application>Microsoft Office PowerPoint</Application>
  <PresentationFormat>画面に合わせる (4:3)</PresentationFormat>
  <Paragraphs>263</Paragraphs>
  <Slides>13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take</dc:creator>
  <cp:lastModifiedBy>take</cp:lastModifiedBy>
  <cp:revision>23</cp:revision>
  <cp:lastPrinted>2016-10-17T08:29:14Z</cp:lastPrinted>
  <dcterms:created xsi:type="dcterms:W3CDTF">2016-10-17T05:47:46Z</dcterms:created>
  <dcterms:modified xsi:type="dcterms:W3CDTF">2016-10-18T02:41:11Z</dcterms:modified>
</cp:coreProperties>
</file>